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86" r:id="rId33"/>
    <p:sldId id="290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How can High Performance Computing benefit me?" id="{632D34F2-2250-6340-83F6-321F75082263}">
          <p14:sldIdLst>
            <p14:sldId id="258"/>
            <p14:sldId id="259"/>
          </p14:sldIdLst>
        </p14:section>
        <p14:section name="2. Connecting to Baskerville" id="{E220D565-4BDE-6C4B-82B2-63A7F4078669}">
          <p14:sldIdLst>
            <p14:sldId id="260"/>
            <p14:sldId id="261"/>
            <p14:sldId id="262"/>
          </p14:sldIdLst>
        </p14:section>
        <p14:section name="3. System Architecture" id="{29AC3800-1CB3-3548-931A-10E6C34EB7E0}">
          <p14:sldIdLst>
            <p14:sldId id="264"/>
            <p14:sldId id="265"/>
            <p14:sldId id="266"/>
            <p14:sldId id="263"/>
          </p14:sldIdLst>
        </p14:section>
        <p14:section name="4. Running jobs using SLURM" id="{4610AC4C-3D9B-194D-BF00-B6C211023F6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Accessing Software Applications" id="{F5B49FED-3071-174A-9189-6C5B2DD7AA87}">
          <p14:sldIdLst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Transferring files" id="{9071AFC9-2957-D642-8857-0EB2B9944BBA}">
          <p14:sldIdLst>
            <p14:sldId id="284"/>
            <p14:sldId id="285"/>
            <p14:sldId id="291"/>
          </p14:sldIdLst>
        </p14:section>
        <p14:section name="Final Task" id="{F4CC0D4C-932E-9D4E-96A8-645AC2095BB3}">
          <p14:sldIdLst>
            <p14:sldId id="286"/>
            <p14:sldId id="290"/>
            <p14:sldId id="287"/>
            <p14:sldId id="288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24792-0512-C545-B73A-1DC2CAAF11E4}" v="13" dt="2022-10-27T12:35:0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7"/>
    <p:restoredTop sz="87239"/>
  </p:normalViewPr>
  <p:slideViewPr>
    <p:cSldViewPr snapToGrid="0">
      <p:cViewPr varScale="1">
        <p:scale>
          <a:sx n="139" d="100"/>
          <a:sy n="139" d="100"/>
        </p:scale>
        <p:origin x="10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30T11:44:23.427" v="2441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addSp modSp mod">
        <pc:chgData name="Jenny Wong (Advanced Research Computing)" userId="32c60b76-eb0c-4304-8d5f-c647bec0e29c" providerId="ADAL" clId="{471D603D-F8C1-A54E-BCA8-E3A71F16665F}" dt="2022-09-30T11:30:04.628" v="2168" actId="1076"/>
        <pc:sldMkLst>
          <pc:docMk/>
          <pc:sldMk cId="3320694097" sldId="261"/>
        </pc:sldMkLst>
        <pc:spChg chg="add mod">
          <ac:chgData name="Jenny Wong (Advanced Research Computing)" userId="32c60b76-eb0c-4304-8d5f-c647bec0e29c" providerId="ADAL" clId="{471D603D-F8C1-A54E-BCA8-E3A71F16665F}" dt="2022-09-30T11:30:04.628" v="2168" actId="1076"/>
          <ac:spMkLst>
            <pc:docMk/>
            <pc:sldMk cId="3320694097" sldId="261"/>
            <ac:spMk id="2" creationId="{F7C841A7-743B-0A37-D33A-03DAA62F9B10}"/>
          </ac:spMkLst>
        </pc:spChg>
        <pc:spChg chg="mod">
          <ac:chgData name="Jenny Wong (Advanced Research Computing)" userId="32c60b76-eb0c-4304-8d5f-c647bec0e29c" providerId="ADAL" clId="{471D603D-F8C1-A54E-BCA8-E3A71F16665F}" dt="2022-09-30T11:28:43.885" v="2135" actId="207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30T11:37:43.651" v="2234" actId="20577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30T11:37:43.651" v="2234" actId="20577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30T11:38:17.936" v="2237" actId="107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30T11:38:14.253" v="2236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  <pc:picChg chg="mod">
          <ac:chgData name="Jenny Wong (Advanced Research Computing)" userId="32c60b76-eb0c-4304-8d5f-c647bec0e29c" providerId="ADAL" clId="{471D603D-F8C1-A54E-BCA8-E3A71F16665F}" dt="2022-09-30T11:38:17.936" v="2237" actId="1076"/>
          <ac:picMkLst>
            <pc:docMk/>
            <pc:sldMk cId="3608900457" sldId="273"/>
            <ac:picMk id="5" creationId="{B1677A86-C415-174D-52F5-46FF6291E83F}"/>
          </ac:picMkLst>
        </pc:picChg>
      </pc:sldChg>
      <pc:sldChg chg="addSp delSp modSp mod">
        <pc:chgData name="Jenny Wong (Advanced Research Computing)" userId="32c60b76-eb0c-4304-8d5f-c647bec0e29c" providerId="ADAL" clId="{471D603D-F8C1-A54E-BCA8-E3A71F16665F}" dt="2022-09-30T11:39:38.061" v="2256" actId="478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  <pc:picChg chg="add del mod">
          <ac:chgData name="Jenny Wong (Advanced Research Computing)" userId="32c60b76-eb0c-4304-8d5f-c647bec0e29c" providerId="ADAL" clId="{471D603D-F8C1-A54E-BCA8-E3A71F16665F}" dt="2022-09-30T11:39:38.061" v="2256" actId="478"/>
          <ac:picMkLst>
            <pc:docMk/>
            <pc:sldMk cId="1246145641" sldId="274"/>
            <ac:picMk id="4" creationId="{81AB3CBF-37F3-616E-D755-B8369200D7A6}"/>
          </ac:picMkLst>
        </pc:picChg>
        <pc:picChg chg="mod">
          <ac:chgData name="Jenny Wong (Advanced Research Computing)" userId="32c60b76-eb0c-4304-8d5f-c647bec0e29c" providerId="ADAL" clId="{471D603D-F8C1-A54E-BCA8-E3A71F16665F}" dt="2022-09-30T11:38:59.612" v="2247" actId="167"/>
          <ac:picMkLst>
            <pc:docMk/>
            <pc:sldMk cId="1246145641" sldId="274"/>
            <ac:picMk id="6" creationId="{C548DCA9-B02B-6884-AF77-A74E8154398B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30T11:39:33.804" v="2254" actId="14100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471D603D-F8C1-A54E-BCA8-E3A71F16665F}" dt="2022-09-30T11:39:33.804" v="2254" actId="14100"/>
          <ac:spMkLst>
            <pc:docMk/>
            <pc:sldMk cId="646547505" sldId="275"/>
            <ac:spMk id="2" creationId="{F5D81B82-FAB1-51AF-7E00-5695E176A5E2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30T11:41:10.393" v="225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30T11:40:24.678" v="2258" actId="113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471D603D-F8C1-A54E-BCA8-E3A71F16665F}" dt="2022-09-30T11:40:24.678" v="2258" actId="113"/>
          <ac:spMkLst>
            <pc:docMk/>
            <pc:sldMk cId="2747831647" sldId="278"/>
            <ac:spMk id="6" creationId="{47F7F2B9-4466-AC08-A250-47A745B3EB14}"/>
          </ac:spMkLst>
        </pc:spChg>
      </pc:sldChg>
      <pc:sldChg chg="modNotesTx">
        <pc:chgData name="Jenny Wong (Advanced Research Computing)" userId="32c60b76-eb0c-4304-8d5f-c647bec0e29c" providerId="ADAL" clId="{471D603D-F8C1-A54E-BCA8-E3A71F16665F}" dt="2022-09-30T11:43:18.998" v="2408" actId="20577"/>
        <pc:sldMkLst>
          <pc:docMk/>
          <pc:sldMk cId="24442140" sldId="279"/>
        </pc:sldMkLst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30T11:44:23.427" v="2441" actId="20577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  <pc:docChgLst>
    <pc:chgData name="Jenny Wong (Advanced Research Computing)" userId="32c60b76-eb0c-4304-8d5f-c647bec0e29c" providerId="ADAL" clId="{64B24792-0512-C545-B73A-1DC2CAAF11E4}"/>
    <pc:docChg chg="custSel addSld modSld modSection">
      <pc:chgData name="Jenny Wong (Advanced Research Computing)" userId="32c60b76-eb0c-4304-8d5f-c647bec0e29c" providerId="ADAL" clId="{64B24792-0512-C545-B73A-1DC2CAAF11E4}" dt="2022-10-27T12:43:13.151" v="504" actId="20577"/>
      <pc:docMkLst>
        <pc:docMk/>
      </pc:docMkLst>
      <pc:sldChg chg="addSp modSp mod">
        <pc:chgData name="Jenny Wong (Advanced Research Computing)" userId="32c60b76-eb0c-4304-8d5f-c647bec0e29c" providerId="ADAL" clId="{64B24792-0512-C545-B73A-1DC2CAAF11E4}" dt="2022-10-27T10:46:40.001" v="19" actId="1076"/>
        <pc:sldMkLst>
          <pc:docMk/>
          <pc:sldMk cId="1898854919" sldId="272"/>
        </pc:sldMkLst>
        <pc:spChg chg="add mod">
          <ac:chgData name="Jenny Wong (Advanced Research Computing)" userId="32c60b76-eb0c-4304-8d5f-c647bec0e29c" providerId="ADAL" clId="{64B24792-0512-C545-B73A-1DC2CAAF11E4}" dt="2022-10-27T10:46:40.001" v="19" actId="1076"/>
          <ac:spMkLst>
            <pc:docMk/>
            <pc:sldMk cId="1898854919" sldId="272"/>
            <ac:spMk id="4" creationId="{555E6D27-CBE2-6948-E5A2-271C5BD8E03B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0-27T10:51:34.992" v="20"/>
        <pc:sldMkLst>
          <pc:docMk/>
          <pc:sldMk cId="3608900457" sldId="273"/>
        </pc:sldMkLst>
        <pc:spChg chg="add mod">
          <ac:chgData name="Jenny Wong (Advanced Research Computing)" userId="32c60b76-eb0c-4304-8d5f-c647bec0e29c" providerId="ADAL" clId="{64B24792-0512-C545-B73A-1DC2CAAF11E4}" dt="2022-10-27T10:51:34.992" v="20"/>
          <ac:spMkLst>
            <pc:docMk/>
            <pc:sldMk cId="3608900457" sldId="273"/>
            <ac:spMk id="4" creationId="{2E2D1B50-0A11-73F0-AF81-334338291386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0-27T10:51:37.773" v="21"/>
        <pc:sldMkLst>
          <pc:docMk/>
          <pc:sldMk cId="1246145641" sldId="274"/>
        </pc:sldMkLst>
        <pc:spChg chg="add mod">
          <ac:chgData name="Jenny Wong (Advanced Research Computing)" userId="32c60b76-eb0c-4304-8d5f-c647bec0e29c" providerId="ADAL" clId="{64B24792-0512-C545-B73A-1DC2CAAF11E4}" dt="2022-10-27T10:51:37.773" v="21"/>
          <ac:spMkLst>
            <pc:docMk/>
            <pc:sldMk cId="1246145641" sldId="274"/>
            <ac:spMk id="4" creationId="{0636ADC1-500F-D233-2708-46A7ABFD3F0F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0-27T10:51:44.891" v="22"/>
        <pc:sldMkLst>
          <pc:docMk/>
          <pc:sldMk cId="3656745794" sldId="282"/>
        </pc:sldMkLst>
        <pc:spChg chg="add mod">
          <ac:chgData name="Jenny Wong (Advanced Research Computing)" userId="32c60b76-eb0c-4304-8d5f-c647bec0e29c" providerId="ADAL" clId="{64B24792-0512-C545-B73A-1DC2CAAF11E4}" dt="2022-10-27T10:51:44.891" v="22"/>
          <ac:spMkLst>
            <pc:docMk/>
            <pc:sldMk cId="3656745794" sldId="282"/>
            <ac:spMk id="4" creationId="{96F1B331-112F-2113-C179-FC9250AA70B4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0-27T10:51:46.176" v="23"/>
        <pc:sldMkLst>
          <pc:docMk/>
          <pc:sldMk cId="812330338" sldId="283"/>
        </pc:sldMkLst>
        <pc:spChg chg="add mod">
          <ac:chgData name="Jenny Wong (Advanced Research Computing)" userId="32c60b76-eb0c-4304-8d5f-c647bec0e29c" providerId="ADAL" clId="{64B24792-0512-C545-B73A-1DC2CAAF11E4}" dt="2022-10-27T10:51:46.176" v="23"/>
          <ac:spMkLst>
            <pc:docMk/>
            <pc:sldMk cId="812330338" sldId="283"/>
            <ac:spMk id="3" creationId="{B5A317B3-6AD3-E07C-3CAD-3A7888C78270}"/>
          </ac:spMkLst>
        </pc:spChg>
      </pc:sldChg>
      <pc:sldChg chg="addSp modSp mod">
        <pc:chgData name="Jenny Wong (Advanced Research Computing)" userId="32c60b76-eb0c-4304-8d5f-c647bec0e29c" providerId="ADAL" clId="{64B24792-0512-C545-B73A-1DC2CAAF11E4}" dt="2022-10-27T12:41:45.626" v="467" actId="20577"/>
        <pc:sldMkLst>
          <pc:docMk/>
          <pc:sldMk cId="3908722075" sldId="287"/>
        </pc:sldMkLst>
        <pc:spChg chg="add mod">
          <ac:chgData name="Jenny Wong (Advanced Research Computing)" userId="32c60b76-eb0c-4304-8d5f-c647bec0e29c" providerId="ADAL" clId="{64B24792-0512-C545-B73A-1DC2CAAF11E4}" dt="2022-10-27T10:52:43.714" v="24"/>
          <ac:spMkLst>
            <pc:docMk/>
            <pc:sldMk cId="3908722075" sldId="287"/>
            <ac:spMk id="2" creationId="{8B563B11-CFD2-D58D-BF01-885277301080}"/>
          </ac:spMkLst>
        </pc:spChg>
        <pc:spChg chg="mod">
          <ac:chgData name="Jenny Wong (Advanced Research Computing)" userId="32c60b76-eb0c-4304-8d5f-c647bec0e29c" providerId="ADAL" clId="{64B24792-0512-C545-B73A-1DC2CAAF11E4}" dt="2022-10-27T10:53:16.884" v="39" actId="20577"/>
          <ac:spMkLst>
            <pc:docMk/>
            <pc:sldMk cId="3908722075" sldId="287"/>
            <ac:spMk id="4" creationId="{CB8E4CD3-2904-07DE-FB13-96BCEF801D7F}"/>
          </ac:spMkLst>
        </pc:spChg>
        <pc:spChg chg="mod">
          <ac:chgData name="Jenny Wong (Advanced Research Computing)" userId="32c60b76-eb0c-4304-8d5f-c647bec0e29c" providerId="ADAL" clId="{64B24792-0512-C545-B73A-1DC2CAAF11E4}" dt="2022-10-27T12:41:45.626" v="467" actId="20577"/>
          <ac:spMkLst>
            <pc:docMk/>
            <pc:sldMk cId="3908722075" sldId="287"/>
            <ac:spMk id="5" creationId="{1E5521F6-16F6-859D-B39C-07B6E7D14DEE}"/>
          </ac:spMkLst>
        </pc:spChg>
      </pc:sldChg>
      <pc:sldChg chg="addSp modSp mod">
        <pc:chgData name="Jenny Wong (Advanced Research Computing)" userId="32c60b76-eb0c-4304-8d5f-c647bec0e29c" providerId="ADAL" clId="{64B24792-0512-C545-B73A-1DC2CAAF11E4}" dt="2022-10-27T10:53:30.477" v="55" actId="14100"/>
        <pc:sldMkLst>
          <pc:docMk/>
          <pc:sldMk cId="1108277171" sldId="288"/>
        </pc:sldMkLst>
        <pc:spChg chg="add mod">
          <ac:chgData name="Jenny Wong (Advanced Research Computing)" userId="32c60b76-eb0c-4304-8d5f-c647bec0e29c" providerId="ADAL" clId="{64B24792-0512-C545-B73A-1DC2CAAF11E4}" dt="2022-10-27T10:52:50.245" v="25"/>
          <ac:spMkLst>
            <pc:docMk/>
            <pc:sldMk cId="1108277171" sldId="288"/>
            <ac:spMk id="2" creationId="{C3ECF8C3-E0EE-7821-D7DA-43E8155535B0}"/>
          </ac:spMkLst>
        </pc:spChg>
        <pc:spChg chg="mod">
          <ac:chgData name="Jenny Wong (Advanced Research Computing)" userId="32c60b76-eb0c-4304-8d5f-c647bec0e29c" providerId="ADAL" clId="{64B24792-0512-C545-B73A-1DC2CAAF11E4}" dt="2022-10-27T10:53:30.477" v="55" actId="14100"/>
          <ac:spMkLst>
            <pc:docMk/>
            <pc:sldMk cId="1108277171" sldId="288"/>
            <ac:spMk id="4" creationId="{CB8E4CD3-2904-07DE-FB13-96BCEF801D7F}"/>
          </ac:spMkLst>
        </pc:spChg>
      </pc:sldChg>
      <pc:sldChg chg="modSp mod">
        <pc:chgData name="Jenny Wong (Advanced Research Computing)" userId="32c60b76-eb0c-4304-8d5f-c647bec0e29c" providerId="ADAL" clId="{64B24792-0512-C545-B73A-1DC2CAAF11E4}" dt="2022-10-27T10:25:37.171" v="5" actId="1076"/>
        <pc:sldMkLst>
          <pc:docMk/>
          <pc:sldMk cId="2600422586" sldId="289"/>
        </pc:sldMkLst>
        <pc:spChg chg="mod">
          <ac:chgData name="Jenny Wong (Advanced Research Computing)" userId="32c60b76-eb0c-4304-8d5f-c647bec0e29c" providerId="ADAL" clId="{64B24792-0512-C545-B73A-1DC2CAAF11E4}" dt="2022-10-27T10:25:23.472" v="2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64B24792-0512-C545-B73A-1DC2CAAF11E4}" dt="2022-10-27T10:25:37.171" v="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NotesTx">
        <pc:chgData name="Jenny Wong (Advanced Research Computing)" userId="32c60b76-eb0c-4304-8d5f-c647bec0e29c" providerId="ADAL" clId="{64B24792-0512-C545-B73A-1DC2CAAF11E4}" dt="2022-10-27T12:43:13.151" v="504" actId="20577"/>
        <pc:sldMkLst>
          <pc:docMk/>
          <pc:sldMk cId="3011079473" sldId="291"/>
        </pc:sldMkLst>
        <pc:spChg chg="mod">
          <ac:chgData name="Jenny Wong (Advanced Research Computing)" userId="32c60b76-eb0c-4304-8d5f-c647bec0e29c" providerId="ADAL" clId="{64B24792-0512-C545-B73A-1DC2CAAF11E4}" dt="2022-10-27T10:57:18.376" v="206" actId="20577"/>
          <ac:spMkLst>
            <pc:docMk/>
            <pc:sldMk cId="3011079473" sldId="291"/>
            <ac:spMk id="2" creationId="{FD83D9FA-A495-F0D0-7243-8110C5E609F7}"/>
          </ac:spMkLst>
        </pc:spChg>
        <pc:spChg chg="mod">
          <ac:chgData name="Jenny Wong (Advanced Research Computing)" userId="32c60b76-eb0c-4304-8d5f-c647bec0e29c" providerId="ADAL" clId="{64B24792-0512-C545-B73A-1DC2CAAF11E4}" dt="2022-10-27T12:30:31.771" v="414" actId="14100"/>
          <ac:spMkLst>
            <pc:docMk/>
            <pc:sldMk cId="3011079473" sldId="291"/>
            <ac:spMk id="3" creationId="{0C1B9A8B-DC6B-E4C7-6EBF-94D359DC31EB}"/>
          </ac:spMkLst>
        </pc:spChg>
        <pc:picChg chg="add del mod">
          <ac:chgData name="Jenny Wong (Advanced Research Computing)" userId="32c60b76-eb0c-4304-8d5f-c647bec0e29c" providerId="ADAL" clId="{64B24792-0512-C545-B73A-1DC2CAAF11E4}" dt="2022-10-27T12:31:45.111" v="418" actId="478"/>
          <ac:picMkLst>
            <pc:docMk/>
            <pc:sldMk cId="3011079473" sldId="291"/>
            <ac:picMk id="5" creationId="{61428AD6-9BBA-5836-7F2E-76013FF8759B}"/>
          </ac:picMkLst>
        </pc:picChg>
        <pc:picChg chg="add del mod">
          <ac:chgData name="Jenny Wong (Advanced Research Computing)" userId="32c60b76-eb0c-4304-8d5f-c647bec0e29c" providerId="ADAL" clId="{64B24792-0512-C545-B73A-1DC2CAAF11E4}" dt="2022-10-27T12:33:30.312" v="425" actId="478"/>
          <ac:picMkLst>
            <pc:docMk/>
            <pc:sldMk cId="3011079473" sldId="291"/>
            <ac:picMk id="7" creationId="{7DF55848-08E2-D70A-C92C-221C1E83D5CA}"/>
          </ac:picMkLst>
        </pc:picChg>
        <pc:picChg chg="add mod">
          <ac:chgData name="Jenny Wong (Advanced Research Computing)" userId="32c60b76-eb0c-4304-8d5f-c647bec0e29c" providerId="ADAL" clId="{64B24792-0512-C545-B73A-1DC2CAAF11E4}" dt="2022-10-27T12:39:38.958" v="433" actId="1038"/>
          <ac:picMkLst>
            <pc:docMk/>
            <pc:sldMk cId="3011079473" sldId="291"/>
            <ac:picMk id="9" creationId="{EC5A41E8-EBA4-A7CE-4858-BB172E961F3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salloc</a:t>
            </a:r>
            <a:r>
              <a:rPr lang="en-US" b="0" dirty="0"/>
              <a:t> obtain a SLURM job allocation</a:t>
            </a:r>
          </a:p>
          <a:p>
            <a:r>
              <a:rPr lang="en-US" b="1" dirty="0" err="1"/>
              <a:t>srun</a:t>
            </a:r>
            <a:r>
              <a:rPr lang="en-US" b="0" dirty="0"/>
              <a:t> submit command to run on allocation</a:t>
            </a:r>
          </a:p>
          <a:p>
            <a:r>
              <a:rPr lang="en-US" b="1" dirty="0"/>
              <a:t>--</a:t>
            </a:r>
            <a:r>
              <a:rPr lang="en-US" b="1" dirty="0" err="1"/>
              <a:t>pty</a:t>
            </a:r>
            <a:r>
              <a:rPr lang="en-US" b="1" dirty="0"/>
              <a:t> </a:t>
            </a:r>
            <a:r>
              <a:rPr lang="en-US" b="0" dirty="0"/>
              <a:t>pseudo terminal command</a:t>
            </a:r>
            <a:r>
              <a:rPr lang="en-US" dirty="0"/>
              <a:t> </a:t>
            </a:r>
          </a:p>
          <a:p>
            <a:r>
              <a:rPr lang="en-US" b="1" dirty="0"/>
              <a:t>/bin/bash </a:t>
            </a:r>
            <a:r>
              <a:rPr lang="en-US" b="0" dirty="0"/>
              <a:t>command to launch a bash shell</a:t>
            </a:r>
          </a:p>
          <a:p>
            <a:r>
              <a:rPr lang="en-US" b="1" dirty="0"/>
              <a:t>-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0" dirty="0"/>
              <a:t>interactive mode</a:t>
            </a:r>
          </a:p>
          <a:p>
            <a:endParaRPr lang="en-US" b="0" dirty="0"/>
          </a:p>
          <a:p>
            <a:r>
              <a:rPr lang="en-US" b="0" dirty="0"/>
              <a:t>Sometimes need to </a:t>
            </a:r>
            <a:r>
              <a:rPr lang="en-US" b="1" dirty="0" err="1"/>
              <a:t>scancel</a:t>
            </a:r>
            <a:r>
              <a:rPr lang="en-US" b="1" dirty="0"/>
              <a:t> </a:t>
            </a:r>
            <a:r>
              <a:rPr lang="en-US" b="0" dirty="0"/>
              <a:t>job after exiting</a:t>
            </a:r>
          </a:p>
          <a:p>
            <a:endParaRPr lang="en-US" b="0" dirty="0"/>
          </a:p>
          <a:p>
            <a:r>
              <a:rPr lang="en-US" b="1" dirty="0"/>
              <a:t>NOTE: This slide will need updating to use </a:t>
            </a:r>
            <a:r>
              <a:rPr lang="en-US" b="1" dirty="0" err="1"/>
              <a:t>srun</a:t>
            </a:r>
            <a:r>
              <a:rPr lang="en-US" b="1" dirty="0"/>
              <a:t> rather than </a:t>
            </a:r>
            <a:r>
              <a:rPr lang="en-US" b="1" dirty="0" err="1"/>
              <a:t>salloc</a:t>
            </a:r>
            <a:r>
              <a:rPr lang="en-US" b="1" dirty="0"/>
              <a:t> (to be confirmed)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module loading will only take place on a compute node (either in an interactive or batch job) and not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local </a:t>
            </a:r>
            <a:r>
              <a:rPr lang="en-US"/>
              <a:t>Terminal window!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 the “:” after the address where the file path is specified</a:t>
            </a:r>
          </a:p>
          <a:p>
            <a:endParaRPr lang="en-US" dirty="0"/>
          </a:p>
          <a:p>
            <a:r>
              <a:rPr lang="en-US" dirty="0"/>
              <a:t>z - compression</a:t>
            </a:r>
          </a:p>
          <a:p>
            <a:r>
              <a:rPr lang="en-US" dirty="0"/>
              <a:t>a - archive (to preserve timestamps and permissions)</a:t>
            </a:r>
          </a:p>
          <a:p>
            <a:r>
              <a:rPr lang="en-US" dirty="0"/>
              <a:t>v - verbose</a:t>
            </a:r>
          </a:p>
          <a:p>
            <a:r>
              <a:rPr lang="en-US" dirty="0"/>
              <a:t>h -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RFI  - ORCID ID needed to create a </a:t>
            </a:r>
            <a:r>
              <a:rPr lang="en-US"/>
              <a:t>Globus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– CUDA Deep Neural Network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</a:t>
            </a:r>
            <a:r>
              <a:rPr lang="en-US" dirty="0" err="1"/>
              <a:t>jobid</a:t>
            </a:r>
            <a:r>
              <a:rPr lang="en-US" dirty="0"/>
              <a:t>, needed for </a:t>
            </a:r>
            <a:r>
              <a:rPr lang="en-US" dirty="0" err="1"/>
              <a:t>scancel</a:t>
            </a:r>
            <a:r>
              <a:rPr lang="en-US" dirty="0"/>
              <a:t> later</a:t>
            </a:r>
          </a:p>
          <a:p>
            <a:r>
              <a:rPr lang="en-US" dirty="0"/>
              <a:t>Status: PD – pending (e.g. waiting for resources, priority, or requested node is down), R – running, CG – job is finishing,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 </a:t>
            </a:r>
            <a:r>
              <a:rPr lang="en-US" b="0" dirty="0"/>
              <a:t>concatenate</a:t>
            </a:r>
          </a:p>
          <a:p>
            <a:endParaRPr lang="en-US" b="0" dirty="0"/>
          </a:p>
          <a:p>
            <a:r>
              <a:rPr lang="en-US" b="0" dirty="0"/>
              <a:t>Job hostname is the name of the compute node and not the login node.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10/27/22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ano-editor.org/dist/latest/cheatshe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/" TargetMode="External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kerville-hpc/intro-to-baskerville/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baskerville.ac.uk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askerville-tier2-support@contacts.bham.ac.uk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windows/wsl/" TargetMode="External"/><Relationship Id="rId4" Type="http://schemas.openxmlformats.org/officeDocument/2006/relationships/hyperlink" Target="https://mobaxterm.mobatek.n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168623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Running Jobs using SLURM</a:t>
            </a:r>
          </a:p>
        </p:txBody>
      </p:sp>
    </p:spTree>
    <p:extLst>
      <p:ext uri="{BB962C8B-B14F-4D97-AF65-F5344CB8AC3E}">
        <p14:creationId xmlns:p14="http://schemas.microsoft.com/office/powerpoint/2010/main" val="38531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EB487-4DF3-DAC7-C0C7-FE3EB20E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editor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5A446-387E-3C3C-3956-A303DD7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5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83A4E53-2C5C-FB4A-0F4F-40D7294E8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6277" y="2091418"/>
            <a:ext cx="2880000" cy="2884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946161-66FD-8A9F-B507-5D0D76E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5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74B2091-9165-BFAA-9731-D48864E57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18324" y="2091418"/>
            <a:ext cx="2880000" cy="2880000"/>
          </a:xfr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42AC2E-A7CA-9304-19AF-BB51DE3BF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399" y="4766583"/>
            <a:ext cx="9000000" cy="22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BCFF-F28D-E42D-A92A-4A56EDBB7C0D}"/>
              </a:ext>
            </a:extLst>
          </p:cNvPr>
          <p:cNvSpPr txBox="1"/>
          <p:nvPr/>
        </p:nvSpPr>
        <p:spPr>
          <a:xfrm>
            <a:off x="3872795" y="5799217"/>
            <a:ext cx="449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&lt;ESC&gt; :</a:t>
            </a:r>
            <a:r>
              <a:rPr lang="en-US" b="1" dirty="0" err="1">
                <a:solidFill>
                  <a:srgbClr val="27C93F"/>
                </a:solidFill>
              </a:rPr>
              <a:t>wq</a:t>
            </a:r>
            <a:r>
              <a:rPr lang="en-US" b="1" dirty="0">
                <a:solidFill>
                  <a:srgbClr val="27C93F"/>
                </a:solidFill>
              </a:rPr>
              <a:t> &lt;ENTER&gt; </a:t>
            </a:r>
            <a:r>
              <a:rPr lang="en-US" dirty="0"/>
              <a:t>to write and quit vim 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033-ECC9-C774-8B26-0577238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job script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4E439-620A-28D3-3DC2-64378D92B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399" y="1230705"/>
            <a:ext cx="8834400" cy="203970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19818B-BEE8-0C77-6CCF-F97352E111EE}"/>
              </a:ext>
            </a:extLst>
          </p:cNvPr>
          <p:cNvSpPr txBox="1">
            <a:spLocks/>
          </p:cNvSpPr>
          <p:nvPr/>
        </p:nvSpPr>
        <p:spPr>
          <a:xfrm>
            <a:off x="840601" y="3270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your job status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9BF09BD-3160-C7D4-40DF-BFF72957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0" y="4091783"/>
            <a:ext cx="8567059" cy="2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FF1E5-4FB4-E1F6-905E-E1258B25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7508" y="1312610"/>
            <a:ext cx="10036984" cy="5183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1A055-9F2E-29FC-35DE-DD64888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your job outputs</a:t>
            </a:r>
          </a:p>
        </p:txBody>
      </p:sp>
    </p:spTree>
    <p:extLst>
      <p:ext uri="{BB962C8B-B14F-4D97-AF65-F5344CB8AC3E}">
        <p14:creationId xmlns:p14="http://schemas.microsoft.com/office/powerpoint/2010/main" val="6402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E6D27-CBE2-6948-E5A2-271C5BD8E03B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1677A86-C415-174D-52F5-46FF62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6" y="2987330"/>
            <a:ext cx="11246688" cy="3324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2D1B50-0A11-73F0-AF81-334338291386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0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48DCA9-B02B-6884-AF77-A74E815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2" y="2822229"/>
            <a:ext cx="11634596" cy="383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6ADC1-500F-D233-2708-46A7ABFD3F0F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can High Performance Computing benefit you?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Connecting to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Running jobs using SLURM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Accessing software applications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Transferring files to/from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5881-7D1A-21EB-2810-6F1FCA9E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263D7-5E9E-5536-59E6-016AD91A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98800" y="1354827"/>
            <a:ext cx="9194400" cy="51380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1BE2B-AECE-D6B0-219C-AAB0FFDEDB16}"/>
              </a:ext>
            </a:extLst>
          </p:cNvPr>
          <p:cNvSpPr txBox="1"/>
          <p:nvPr/>
        </p:nvSpPr>
        <p:spPr>
          <a:xfrm>
            <a:off x="3893923" y="6128532"/>
            <a:ext cx="44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to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27C93F"/>
                </a:solidFill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dirty="0" err="1">
                <a:solidFill>
                  <a:srgbClr val="27C93F"/>
                </a:solidFill>
              </a:rPr>
              <a:t>jobid</a:t>
            </a:r>
            <a:r>
              <a:rPr lang="en-US" dirty="0">
                <a:solidFill>
                  <a:srgbClr val="27C93F"/>
                </a:solidFill>
              </a:rPr>
              <a:t>&gt;</a:t>
            </a:r>
            <a:r>
              <a:rPr lang="en-US" dirty="0"/>
              <a:t> after exiting</a:t>
            </a:r>
          </a:p>
        </p:txBody>
      </p:sp>
    </p:spTree>
    <p:extLst>
      <p:ext uri="{BB962C8B-B14F-4D97-AF65-F5344CB8AC3E}">
        <p14:creationId xmlns:p14="http://schemas.microsoft.com/office/powerpoint/2010/main" val="377519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Accessing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5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your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DE5-872E-A15D-C7F9-C2D6191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available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E3AED-A155-7FD8-1A85-33453BCF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661" y="1184974"/>
            <a:ext cx="7976678" cy="5307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2B9-4466-AC08-A250-47A745B3EB14}"/>
              </a:ext>
            </a:extLst>
          </p:cNvPr>
          <p:cNvSpPr txBox="1"/>
          <p:nvPr/>
        </p:nvSpPr>
        <p:spPr>
          <a:xfrm>
            <a:off x="3101526" y="6308209"/>
            <a:ext cx="606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information is also available at </a:t>
            </a:r>
            <a:r>
              <a:rPr lang="en-US" b="1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3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FBF-A242-BE10-AD47-0E87E546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Python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834EB5-472C-3997-CAF3-92158597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356" y="1257097"/>
            <a:ext cx="7903287" cy="5600903"/>
          </a:xfrm>
        </p:spPr>
      </p:pic>
    </p:spTree>
    <p:extLst>
      <p:ext uri="{BB962C8B-B14F-4D97-AF65-F5344CB8AC3E}">
        <p14:creationId xmlns:p14="http://schemas.microsoft.com/office/powerpoint/2010/main" val="244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A630-8814-7BDA-1F07-840835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E1BE2E-0CA0-AA8C-AE92-986F5B73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00" y="1379311"/>
            <a:ext cx="8834400" cy="4820861"/>
          </a:xfrm>
        </p:spPr>
      </p:pic>
    </p:spTree>
    <p:extLst>
      <p:ext uri="{BB962C8B-B14F-4D97-AF65-F5344CB8AC3E}">
        <p14:creationId xmlns:p14="http://schemas.microsoft.com/office/powerpoint/2010/main" val="1356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B41-13F1-ED24-23F2-37D321E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Unload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C63F8-076F-26E1-A3E1-84692588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78379" y="3599714"/>
            <a:ext cx="7973983" cy="32582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75D64-A9D3-DC3D-BC9F-60DA91B8D6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module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0B6E-70C1-83BD-C41C-206914E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152" y="1363874"/>
            <a:ext cx="7952207" cy="15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667A2-F48B-0A22-C813-167E7D38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741508"/>
            <a:ext cx="7113814" cy="367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A5DA5-E077-71BC-1AB5-7D02819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6A7E-072F-2217-382B-30EC82F7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74"/>
            <a:ext cx="10515600" cy="505196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Python script called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that contains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a job script that loads a Python module and executes the command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Submit and run the job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1B331-112F-2113-C179-FC9250AA70B4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E912-01FD-E2A0-F61E-C2379AEB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Result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D5E434-71A5-88DD-8067-36D76BC8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00" y="1084235"/>
            <a:ext cx="6840000" cy="57737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317B3-6AD3-E07C-3CAD-3A7888C78270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3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Transferring files to/from Baskerville</a:t>
            </a:r>
          </a:p>
        </p:txBody>
      </p:sp>
    </p:spTree>
    <p:extLst>
      <p:ext uri="{BB962C8B-B14F-4D97-AF65-F5344CB8AC3E}">
        <p14:creationId xmlns:p14="http://schemas.microsoft.com/office/powerpoint/2010/main" val="356529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can High Performance Computing benefit you?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915F-2F9D-8BF0-31AE-7B4657B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→ Local Machine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0C5A72-F5F6-96FD-1E4D-13859C27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800000" cy="30970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60525-165D-C4C4-C8AD-992CFC86ACC5}"/>
              </a:ext>
            </a:extLst>
          </p:cNvPr>
          <p:cNvSpPr txBox="1">
            <a:spLocks/>
          </p:cNvSpPr>
          <p:nvPr/>
        </p:nvSpPr>
        <p:spPr>
          <a:xfrm>
            <a:off x="838200" y="3380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Machine → Baskerville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F1DF98-B58A-9788-E73A-F0624275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4710"/>
            <a:ext cx="10800000" cy="3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D9FA-A495-F0D0-7243-8110C5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9A8B-DC6B-E4C7-6EBF-94D359DC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9448" cy="4351338"/>
          </a:xfrm>
        </p:spPr>
        <p:txBody>
          <a:bodyPr/>
          <a:lstStyle/>
          <a:p>
            <a:r>
              <a:rPr lang="en-US" dirty="0"/>
              <a:t>Designed to transfer large volumes of research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https://app.globus.org/</a:t>
            </a:r>
            <a:endParaRPr lang="en-US" b="1" dirty="0">
              <a:solidFill>
                <a:srgbClr val="27C93F"/>
              </a:solidFill>
            </a:endParaRPr>
          </a:p>
          <a:p>
            <a:endParaRPr lang="en-US" b="1" dirty="0">
              <a:solidFill>
                <a:srgbClr val="27C93F"/>
              </a:solidFill>
            </a:endParaRPr>
          </a:p>
          <a:p>
            <a:r>
              <a:rPr lang="en-US" dirty="0"/>
              <a:t>Authentication depends on your </a:t>
            </a:r>
            <a:r>
              <a:rPr lang="en-US" dirty="0" err="1"/>
              <a:t>organisation</a:t>
            </a:r>
            <a:r>
              <a:rPr lang="en-US" dirty="0"/>
              <a:t> – please contact your site manager for details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A41E8-EBA4-A7CE-4858-BB172E9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80" y="0"/>
            <a:ext cx="5864352" cy="6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285579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Query GPUs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521F6-16F6-859D-B39C-07B6E7D1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37567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Rsync</a:t>
            </a:r>
            <a:r>
              <a:rPr lang="en-US" dirty="0"/>
              <a:t> a copy of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from the GitHub repo to your project folder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job script that requests a single GPU, </a:t>
            </a:r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PyTorch</a:t>
            </a:r>
            <a:r>
              <a:rPr lang="en-US" b="1" dirty="0">
                <a:solidFill>
                  <a:srgbClr val="27C93F"/>
                </a:solidFill>
              </a:rPr>
              <a:t>, </a:t>
            </a:r>
            <a:r>
              <a:rPr lang="en-US" dirty="0"/>
              <a:t>and then executes with Python</a:t>
            </a:r>
            <a:endParaRPr lang="en-US" dirty="0">
              <a:solidFill>
                <a:srgbClr val="27C93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27C93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65810-B6D9-6859-CC43-FB78DB2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0" y="1282895"/>
            <a:ext cx="6562111" cy="19493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8CA451-657D-CF52-959F-F9433AA7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70" y="2960084"/>
            <a:ext cx="6570030" cy="389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6FC28-7154-25D7-DA0D-F37DAEB84BA8}"/>
              </a:ext>
            </a:extLst>
          </p:cNvPr>
          <p:cNvSpPr txBox="1"/>
          <p:nvPr/>
        </p:nvSpPr>
        <p:spPr>
          <a:xfrm>
            <a:off x="7425601" y="2862895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for requesting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EB066-D05A-BA10-819E-23BA060BE616}"/>
              </a:ext>
            </a:extLst>
          </p:cNvPr>
          <p:cNvSpPr txBox="1"/>
          <p:nvPr/>
        </p:nvSpPr>
        <p:spPr>
          <a:xfrm>
            <a:off x="8061801" y="6488668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563B11-CFD2-D58D-BF01-885277301080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325563"/>
          </a:xfrm>
        </p:spPr>
        <p:txBody>
          <a:bodyPr/>
          <a:lstStyle/>
          <a:p>
            <a:r>
              <a:rPr lang="en-US" dirty="0"/>
              <a:t>Your Turn - Query GPUs with </a:t>
            </a:r>
            <a:r>
              <a:rPr lang="en-US" dirty="0" err="1"/>
              <a:t>PyTorch</a:t>
            </a:r>
            <a:r>
              <a:rPr lang="en-US" dirty="0"/>
              <a:t> -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6B1C58-310B-D6D8-ACE5-370B61E2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955"/>
            <a:ext cx="10515600" cy="40515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53FAD-5B37-BA0E-2857-4A606C7893DF}"/>
              </a:ext>
            </a:extLst>
          </p:cNvPr>
          <p:cNvSpPr txBox="1"/>
          <p:nvPr/>
        </p:nvSpPr>
        <p:spPr>
          <a:xfrm>
            <a:off x="4359787" y="512937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of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 err="1">
                <a:solidFill>
                  <a:srgbClr val="27C93F"/>
                </a:solidFill>
              </a:rPr>
              <a:t>slurm</a:t>
            </a:r>
            <a:r>
              <a:rPr lang="en-US" b="1" dirty="0">
                <a:solidFill>
                  <a:srgbClr val="27C93F"/>
                </a:solidFill>
              </a:rPr>
              <a:t>-&lt;</a:t>
            </a:r>
            <a:r>
              <a:rPr lang="en-US" b="1" dirty="0" err="1">
                <a:solidFill>
                  <a:srgbClr val="27C93F"/>
                </a:solidFill>
              </a:rPr>
              <a:t>xxxxxx</a:t>
            </a:r>
            <a:r>
              <a:rPr lang="en-US" b="1" dirty="0">
                <a:solidFill>
                  <a:srgbClr val="27C93F"/>
                </a:solidFill>
              </a:rPr>
              <a:t>&gt;.out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CF8C3-E0EE-7821-D7DA-43E8155535B0}"/>
              </a:ext>
            </a:extLst>
          </p:cNvPr>
          <p:cNvSpPr txBox="1"/>
          <p:nvPr/>
        </p:nvSpPr>
        <p:spPr>
          <a:xfrm>
            <a:off x="3467100" y="26571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</a:t>
            </a:r>
            <a:r>
              <a:rPr lang="en-US" sz="1600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sz="1600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sz="1600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7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</a:t>
            </a:r>
            <a:r>
              <a:rPr lang="en-US" b="1" dirty="0" err="1"/>
              <a:t>baskerville-hpc</a:t>
            </a:r>
            <a:r>
              <a:rPr lang="en-US" b="1" dirty="0"/>
              <a:t>/intro-to-</a:t>
            </a:r>
            <a:r>
              <a:rPr lang="en-US" b="1" dirty="0" err="1"/>
              <a:t>baskerville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5412" y="132797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Connecting to Baskerville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199" y="1142108"/>
            <a:ext cx="10897787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Windows: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    MacOS or Linux: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41A7-743B-0A37-D33A-03DAA62F9B10}"/>
              </a:ext>
            </a:extLst>
          </p:cNvPr>
          <p:cNvSpPr txBox="1"/>
          <p:nvPr/>
        </p:nvSpPr>
        <p:spPr>
          <a:xfrm>
            <a:off x="7861300" y="640642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OTP – One Time Passcode</a:t>
            </a:r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QoS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Once you are connected to a login node, run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030130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3296</TotalTime>
  <Words>1070</Words>
  <Application>Microsoft Macintosh PowerPoint</Application>
  <PresentationFormat>Widescreen</PresentationFormat>
  <Paragraphs>172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1. How can High Performance Computing benefit you?</vt:lpstr>
      <vt:lpstr>PowerPoint Presentation</vt:lpstr>
      <vt:lpstr>2. Connecting to Baskerville</vt:lpstr>
      <vt:lpstr>PowerPoint Presentation</vt:lpstr>
      <vt:lpstr>Projects and QoS</vt:lpstr>
      <vt:lpstr>3. System Architecture</vt:lpstr>
      <vt:lpstr>PowerPoint Presentation</vt:lpstr>
      <vt:lpstr>Your home folder | 20GB</vt:lpstr>
      <vt:lpstr>Your project folder | 1TB</vt:lpstr>
      <vt:lpstr>4. Running Jobs using SLURM</vt:lpstr>
      <vt:lpstr>Choose your editor</vt:lpstr>
      <vt:lpstr>Create your job script</vt:lpstr>
      <vt:lpstr>Submit your job script</vt:lpstr>
      <vt:lpstr>View your job outputs</vt:lpstr>
      <vt:lpstr>Your turn</vt:lpstr>
      <vt:lpstr>Your turn</vt:lpstr>
      <vt:lpstr>Your turn</vt:lpstr>
      <vt:lpstr>Interactive jobs</vt:lpstr>
      <vt:lpstr>5. Accessing Software Applications</vt:lpstr>
      <vt:lpstr>Let’s look at your job script again</vt:lpstr>
      <vt:lpstr>List available modules</vt:lpstr>
      <vt:lpstr>Load Python module</vt:lpstr>
      <vt:lpstr>View loaded modules</vt:lpstr>
      <vt:lpstr>Unload Python module</vt:lpstr>
      <vt:lpstr>Your turn</vt:lpstr>
      <vt:lpstr>Your turn - Result</vt:lpstr>
      <vt:lpstr>6. Transferring files to/from Baskerville</vt:lpstr>
      <vt:lpstr>Baskerville → Local Machine</vt:lpstr>
      <vt:lpstr>Globus</vt:lpstr>
      <vt:lpstr>7. Final Task: Running a Job with GPUs</vt:lpstr>
      <vt:lpstr>Available GPUs</vt:lpstr>
      <vt:lpstr>Your Turn - Query GPUs with PyTorch</vt:lpstr>
      <vt:lpstr>Your Turn - Query GPUs with PyTorch - Result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38</cp:revision>
  <dcterms:created xsi:type="dcterms:W3CDTF">2022-08-25T11:39:38Z</dcterms:created>
  <dcterms:modified xsi:type="dcterms:W3CDTF">2022-10-27T12:43:14Z</dcterms:modified>
</cp:coreProperties>
</file>